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7" r:id="rId1"/>
  </p:sldMasterIdLst>
  <p:sldIdLst>
    <p:sldId id="271" r:id="rId2"/>
    <p:sldId id="256" r:id="rId3"/>
    <p:sldId id="257" r:id="rId4"/>
    <p:sldId id="258" r:id="rId5"/>
    <p:sldId id="259" r:id="rId6"/>
    <p:sldId id="260" r:id="rId7"/>
    <p:sldId id="261" r:id="rId8"/>
    <p:sldId id="263" r:id="rId9"/>
    <p:sldId id="262" r:id="rId10"/>
    <p:sldId id="289" r:id="rId11"/>
    <p:sldId id="293" r:id="rId12"/>
    <p:sldId id="292" r:id="rId13"/>
    <p:sldId id="291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90" r:id="rId22"/>
    <p:sldId id="288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88" d="100"/>
          <a:sy n="88" d="100"/>
        </p:scale>
        <p:origin x="1327" y="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6271-6896-41DF-8DBE-5B560EFD04EE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CF155-A658-40D7-A9B6-F78C6716B4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872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6271-6896-41DF-8DBE-5B560EFD04EE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CF155-A658-40D7-A9B6-F78C6716B4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6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6271-6896-41DF-8DBE-5B560EFD04EE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CF155-A658-40D7-A9B6-F78C6716B4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9962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6271-6896-41DF-8DBE-5B560EFD04EE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CF155-A658-40D7-A9B6-F78C6716B4AC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760979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6271-6896-41DF-8DBE-5B560EFD04EE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CF155-A658-40D7-A9B6-F78C6716B4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7990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6271-6896-41DF-8DBE-5B560EFD04EE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CF155-A658-40D7-A9B6-F78C6716B4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5006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6271-6896-41DF-8DBE-5B560EFD04EE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CF155-A658-40D7-A9B6-F78C6716B4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9439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6271-6896-41DF-8DBE-5B560EFD04EE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CF155-A658-40D7-A9B6-F78C6716B4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4353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6271-6896-41DF-8DBE-5B560EFD04EE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CF155-A658-40D7-A9B6-F78C6716B4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406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6271-6896-41DF-8DBE-5B560EFD04EE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CF155-A658-40D7-A9B6-F78C6716B4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145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6271-6896-41DF-8DBE-5B560EFD04EE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CF155-A658-40D7-A9B6-F78C6716B4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8277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6271-6896-41DF-8DBE-5B560EFD04EE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CF155-A658-40D7-A9B6-F78C6716B4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349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6271-6896-41DF-8DBE-5B560EFD04EE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CF155-A658-40D7-A9B6-F78C6716B4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038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6271-6896-41DF-8DBE-5B560EFD04EE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CF155-A658-40D7-A9B6-F78C6716B4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118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6271-6896-41DF-8DBE-5B560EFD04EE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CF155-A658-40D7-A9B6-F78C6716B4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275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6271-6896-41DF-8DBE-5B560EFD04EE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CF155-A658-40D7-A9B6-F78C6716B4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921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6271-6896-41DF-8DBE-5B560EFD04EE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CF155-A658-40D7-A9B6-F78C6716B4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687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8A5B6271-6896-41DF-8DBE-5B560EFD04EE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75ACF155-A658-40D7-A9B6-F78C6716B4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033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6.jpeg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6.xml"/><Relationship Id="rId6" Type="http://schemas.openxmlformats.org/officeDocument/2006/relationships/image" Target="../media/image8.png"/><Relationship Id="rId5" Type="http://schemas.openxmlformats.org/officeDocument/2006/relationships/image" Target="../media/image21.jp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7.xml"/><Relationship Id="rId6" Type="http://schemas.openxmlformats.org/officeDocument/2006/relationships/image" Target="../media/image8.png"/><Relationship Id="rId5" Type="http://schemas.openxmlformats.org/officeDocument/2006/relationships/image" Target="../media/image22.jpe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8.png"/><Relationship Id="rId2" Type="http://schemas.microsoft.com/office/2007/relationships/media" Target="../media/media12.m4a"/><Relationship Id="rId1" Type="http://schemas.openxmlformats.org/officeDocument/2006/relationships/tags" Target="../tags/tag8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9.xml"/><Relationship Id="rId6" Type="http://schemas.openxmlformats.org/officeDocument/2006/relationships/image" Target="../media/image8.png"/><Relationship Id="rId5" Type="http://schemas.openxmlformats.org/officeDocument/2006/relationships/image" Target="../media/image25.jpe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8.png"/><Relationship Id="rId4" Type="http://schemas.openxmlformats.org/officeDocument/2006/relationships/image" Target="../media/image2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8.png"/><Relationship Id="rId4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0.xml"/><Relationship Id="rId6" Type="http://schemas.openxmlformats.org/officeDocument/2006/relationships/image" Target="../media/image8.png"/><Relationship Id="rId5" Type="http://schemas.openxmlformats.org/officeDocument/2006/relationships/image" Target="../media/image26.jp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8.png"/><Relationship Id="rId4" Type="http://schemas.openxmlformats.org/officeDocument/2006/relationships/image" Target="../media/image26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audio" Target="../media/media18.m4a"/><Relationship Id="rId7" Type="http://schemas.openxmlformats.org/officeDocument/2006/relationships/image" Target="../media/image28.svg"/><Relationship Id="rId12" Type="http://schemas.openxmlformats.org/officeDocument/2006/relationships/image" Target="../media/image8.png"/><Relationship Id="rId2" Type="http://schemas.microsoft.com/office/2007/relationships/media" Target="../media/media18.m4a"/><Relationship Id="rId1" Type="http://schemas.openxmlformats.org/officeDocument/2006/relationships/tags" Target="../tags/tag11.xml"/><Relationship Id="rId6" Type="http://schemas.openxmlformats.org/officeDocument/2006/relationships/image" Target="../media/image27.png"/><Relationship Id="rId11" Type="http://schemas.openxmlformats.org/officeDocument/2006/relationships/image" Target="../media/image32.emf"/><Relationship Id="rId5" Type="http://schemas.openxmlformats.org/officeDocument/2006/relationships/image" Target="../media/image26.jpg"/><Relationship Id="rId10" Type="http://schemas.openxmlformats.org/officeDocument/2006/relationships/image" Target="../media/image31.sv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8.png"/><Relationship Id="rId4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8.pn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8.png"/><Relationship Id="rId4" Type="http://schemas.openxmlformats.org/officeDocument/2006/relationships/image" Target="../media/image26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jpe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3.jpg"/><Relationship Id="rId5" Type="http://schemas.openxmlformats.org/officeDocument/2006/relationships/hyperlink" Target="mailto:James.Selleck@noaa.gov" TargetMode="External"/><Relationship Id="rId4" Type="http://schemas.openxmlformats.org/officeDocument/2006/relationships/hyperlink" Target="mailto:Adam@pauamarineresearch.com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hyperlink" Target="mailto:James.Selleck@noaa.gov" TargetMode="External"/><Relationship Id="rId5" Type="http://schemas.openxmlformats.org/officeDocument/2006/relationships/hyperlink" Target="mailto:Adam@pauamarineresearch.com" TargetMode="External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8.png"/><Relationship Id="rId5" Type="http://schemas.openxmlformats.org/officeDocument/2006/relationships/image" Target="../media/image10.emf"/><Relationship Id="rId4" Type="http://schemas.openxmlformats.org/officeDocument/2006/relationships/hyperlink" Target="https://www.fisheries.noaa.gov/species/yelloweye-rockfish#science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1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8.png"/><Relationship Id="rId2" Type="http://schemas.microsoft.com/office/2007/relationships/media" Target="../media/media5.m4a"/><Relationship Id="rId1" Type="http://schemas.openxmlformats.org/officeDocument/2006/relationships/tags" Target="../tags/tag2.xml"/><Relationship Id="rId6" Type="http://schemas.openxmlformats.org/officeDocument/2006/relationships/image" Target="../media/image12.jpg"/><Relationship Id="rId5" Type="http://schemas.openxmlformats.org/officeDocument/2006/relationships/image" Target="../media/image11.emf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6.m4a"/><Relationship Id="rId7" Type="http://schemas.openxmlformats.org/officeDocument/2006/relationships/image" Target="../media/image15.emf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8.png"/><Relationship Id="rId4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audio" Target="../media/media8.m4a"/><Relationship Id="rId7" Type="http://schemas.openxmlformats.org/officeDocument/2006/relationships/image" Target="../media/image19.emf"/><Relationship Id="rId2" Type="http://schemas.microsoft.com/office/2007/relationships/media" Target="../media/media8.m4a"/><Relationship Id="rId1" Type="http://schemas.openxmlformats.org/officeDocument/2006/relationships/tags" Target="../tags/tag4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9.m4a"/><Relationship Id="rId7" Type="http://schemas.openxmlformats.org/officeDocument/2006/relationships/hyperlink" Target="mailto:James.Selleck@noaa.gov" TargetMode="External"/><Relationship Id="rId2" Type="http://schemas.microsoft.com/office/2007/relationships/media" Target="../media/media9.m4a"/><Relationship Id="rId1" Type="http://schemas.openxmlformats.org/officeDocument/2006/relationships/tags" Target="../tags/tag5.xml"/><Relationship Id="rId6" Type="http://schemas.openxmlformats.org/officeDocument/2006/relationships/hyperlink" Target="mailto:Adam@pauamarineresearch.com" TargetMode="External"/><Relationship Id="rId5" Type="http://schemas.openxmlformats.org/officeDocument/2006/relationships/hyperlink" Target="mailto:RockfishID@noaa.gov" TargetMode="External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29E3A52-7CF9-4AC5-AAA8-721A5509530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5"/>
            <a:ext cx="9144000" cy="685808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247207-C3C4-493F-AB22-465A7B60D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31" y="180172"/>
            <a:ext cx="7773338" cy="1596177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Young-of-year Rockfish Program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F32AE9-3A8D-4B98-8F1F-C4B2ED8EE3F7}"/>
              </a:ext>
            </a:extLst>
          </p:cNvPr>
          <p:cNvSpPr txBox="1"/>
          <p:nvPr/>
        </p:nvSpPr>
        <p:spPr>
          <a:xfrm>
            <a:off x="2857336" y="4303336"/>
            <a:ext cx="34293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How to Survey for YOY Rockfish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EA872EC-B211-4E58-9901-D960D434B8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5279380"/>
            <a:ext cx="1176889" cy="11685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4844A7B-14A6-46E9-989B-3DB99E62FE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711" y="5279379"/>
            <a:ext cx="1164902" cy="11685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D30C54B-0A5E-4A59-85D8-F6D1DCC131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972" y="5318999"/>
            <a:ext cx="1166055" cy="1168553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E6014B0-85F1-4214-8C51-ED0A5A29EA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500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830"/>
    </mc:Choice>
    <mc:Fallback>
      <p:transition spd="slow" advTm="278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621F1EB-F9CA-402D-9CB6-4055D4C221F2}"/>
              </a:ext>
            </a:extLst>
          </p:cNvPr>
          <p:cNvSpPr txBox="1"/>
          <p:nvPr/>
        </p:nvSpPr>
        <p:spPr>
          <a:xfrm>
            <a:off x="3540873" y="281690"/>
            <a:ext cx="20617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Slate Setup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2B1C1E8-6086-46A7-86FD-2A5729BECF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662" y="1321763"/>
            <a:ext cx="3632141" cy="4842854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5E4B4752-F3E9-4A4B-BEA7-1D3D625501E9}"/>
              </a:ext>
            </a:extLst>
          </p:cNvPr>
          <p:cNvGrpSpPr/>
          <p:nvPr/>
        </p:nvGrpSpPr>
        <p:grpSpPr>
          <a:xfrm>
            <a:off x="614056" y="1484511"/>
            <a:ext cx="3346902" cy="369332"/>
            <a:chOff x="731062" y="1484511"/>
            <a:chExt cx="3346902" cy="369332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708BC60-8070-4FC3-93A1-5634771D9578}"/>
                </a:ext>
              </a:extLst>
            </p:cNvPr>
            <p:cNvCxnSpPr>
              <a:cxnSpLocks/>
            </p:cNvCxnSpPr>
            <p:nvPr/>
          </p:nvCxnSpPr>
          <p:spPr>
            <a:xfrm>
              <a:off x="3822279" y="1508110"/>
              <a:ext cx="0" cy="330803"/>
            </a:xfrm>
            <a:prstGeom prst="line">
              <a:avLst/>
            </a:prstGeom>
            <a:ln w="222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C6BF729-0D76-458A-A6A9-3F9329373A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22280" y="1508833"/>
              <a:ext cx="255684" cy="0"/>
            </a:xfrm>
            <a:prstGeom prst="line">
              <a:avLst/>
            </a:prstGeom>
            <a:ln w="222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8D89732-08B6-49D9-9156-1D66E171171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16220" y="1687236"/>
              <a:ext cx="806059" cy="0"/>
            </a:xfrm>
            <a:prstGeom prst="line">
              <a:avLst/>
            </a:prstGeom>
            <a:ln w="222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52D4992-7DBF-4B33-821F-D0BB140654E4}"/>
                </a:ext>
              </a:extLst>
            </p:cNvPr>
            <p:cNvSpPr txBox="1"/>
            <p:nvPr/>
          </p:nvSpPr>
          <p:spPr>
            <a:xfrm>
              <a:off x="731062" y="1484511"/>
              <a:ext cx="23617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Site/Survey Information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846FE63-382F-49DC-BD97-481C97056E6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22280" y="1834579"/>
              <a:ext cx="255684" cy="0"/>
            </a:xfrm>
            <a:prstGeom prst="line">
              <a:avLst/>
            </a:prstGeom>
            <a:ln w="222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D23F9AD-464D-44C0-9E4F-62B2312DC86D}"/>
              </a:ext>
            </a:extLst>
          </p:cNvPr>
          <p:cNvGrpSpPr/>
          <p:nvPr/>
        </p:nvGrpSpPr>
        <p:grpSpPr>
          <a:xfrm>
            <a:off x="955231" y="1788828"/>
            <a:ext cx="3005727" cy="375831"/>
            <a:chOff x="1072237" y="1788828"/>
            <a:chExt cx="3005727" cy="375831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D62FF6F-0673-45F9-A258-AC5465A367EC}"/>
                </a:ext>
              </a:extLst>
            </p:cNvPr>
            <p:cNvCxnSpPr>
              <a:cxnSpLocks/>
            </p:cNvCxnSpPr>
            <p:nvPr/>
          </p:nvCxnSpPr>
          <p:spPr>
            <a:xfrm>
              <a:off x="3822279" y="1833856"/>
              <a:ext cx="0" cy="330803"/>
            </a:xfrm>
            <a:prstGeom prst="line">
              <a:avLst/>
            </a:prstGeom>
            <a:ln w="222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88CDC44-C216-4011-829A-50CD8EF1E43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22280" y="2154543"/>
              <a:ext cx="255684" cy="0"/>
            </a:xfrm>
            <a:prstGeom prst="line">
              <a:avLst/>
            </a:prstGeom>
            <a:ln w="222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5518C12-6558-4CCD-8F2C-28013C839B9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16220" y="1999980"/>
              <a:ext cx="806059" cy="0"/>
            </a:xfrm>
            <a:prstGeom prst="line">
              <a:avLst/>
            </a:prstGeom>
            <a:ln w="222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75077FE-0456-43FD-879D-9E66C2C71E27}"/>
                </a:ext>
              </a:extLst>
            </p:cNvPr>
            <p:cNvSpPr txBox="1"/>
            <p:nvPr/>
          </p:nvSpPr>
          <p:spPr>
            <a:xfrm>
              <a:off x="1072237" y="1788828"/>
              <a:ext cx="19768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Habitat Information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206365C-540D-45D0-8208-9AA53F71266A}"/>
              </a:ext>
            </a:extLst>
          </p:cNvPr>
          <p:cNvGrpSpPr/>
          <p:nvPr/>
        </p:nvGrpSpPr>
        <p:grpSpPr>
          <a:xfrm>
            <a:off x="1422390" y="2259995"/>
            <a:ext cx="2538852" cy="705663"/>
            <a:chOff x="1539396" y="2259995"/>
            <a:chExt cx="2538852" cy="705663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395315D-4513-45B1-9A05-25142E3A6E2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20448" y="2259995"/>
              <a:ext cx="255684" cy="0"/>
            </a:xfrm>
            <a:prstGeom prst="line">
              <a:avLst/>
            </a:prstGeom>
            <a:ln w="222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231F50E-322A-4956-8DA2-F58FFDF3001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14388" y="2612826"/>
              <a:ext cx="806059" cy="0"/>
            </a:xfrm>
            <a:prstGeom prst="line">
              <a:avLst/>
            </a:prstGeom>
            <a:ln w="222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EC47AEC-C014-47DE-863E-A9D3A3B39E0C}"/>
                </a:ext>
              </a:extLst>
            </p:cNvPr>
            <p:cNvCxnSpPr>
              <a:cxnSpLocks/>
            </p:cNvCxnSpPr>
            <p:nvPr/>
          </p:nvCxnSpPr>
          <p:spPr>
            <a:xfrm>
              <a:off x="3820447" y="2259995"/>
              <a:ext cx="0" cy="705663"/>
            </a:xfrm>
            <a:prstGeom prst="line">
              <a:avLst/>
            </a:prstGeom>
            <a:ln w="222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23DCEC8-A99C-47D1-AB17-4A3FC17272BD}"/>
                </a:ext>
              </a:extLst>
            </p:cNvPr>
            <p:cNvSpPr txBox="1"/>
            <p:nvPr/>
          </p:nvSpPr>
          <p:spPr>
            <a:xfrm>
              <a:off x="1539396" y="2428160"/>
              <a:ext cx="12193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YOY Tallies</a:t>
              </a: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1C02317-D29A-4F35-A17E-F5865EA9257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22564" y="2962765"/>
              <a:ext cx="255684" cy="0"/>
            </a:xfrm>
            <a:prstGeom prst="line">
              <a:avLst/>
            </a:prstGeom>
            <a:ln w="222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65EE3D6-D545-46DE-A46E-5C5EC060B917}"/>
              </a:ext>
            </a:extLst>
          </p:cNvPr>
          <p:cNvGrpSpPr/>
          <p:nvPr/>
        </p:nvGrpSpPr>
        <p:grpSpPr>
          <a:xfrm>
            <a:off x="1534055" y="2951211"/>
            <a:ext cx="2425070" cy="1258923"/>
            <a:chOff x="1651061" y="2951211"/>
            <a:chExt cx="2425070" cy="1258923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8D93690E-38FD-46E0-A5CB-6C70056ACE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16505" y="3580672"/>
              <a:ext cx="806059" cy="0"/>
            </a:xfrm>
            <a:prstGeom prst="line">
              <a:avLst/>
            </a:prstGeom>
            <a:ln w="222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DF5C24AD-34A0-42FD-9A2D-66E306586BCE}"/>
                </a:ext>
              </a:extLst>
            </p:cNvPr>
            <p:cNvCxnSpPr>
              <a:cxnSpLocks/>
            </p:cNvCxnSpPr>
            <p:nvPr/>
          </p:nvCxnSpPr>
          <p:spPr>
            <a:xfrm>
              <a:off x="3822564" y="2951211"/>
              <a:ext cx="0" cy="1258923"/>
            </a:xfrm>
            <a:prstGeom prst="line">
              <a:avLst/>
            </a:prstGeom>
            <a:ln w="222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0236C62-1224-4935-B6B5-D25501A7C8A5}"/>
                </a:ext>
              </a:extLst>
            </p:cNvPr>
            <p:cNvSpPr txBox="1"/>
            <p:nvPr/>
          </p:nvSpPr>
          <p:spPr>
            <a:xfrm>
              <a:off x="1651061" y="3373858"/>
              <a:ext cx="9959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Survey 2</a:t>
              </a: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4F0BD18-F110-44BD-ABFF-71ED215E8B1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20447" y="4207245"/>
              <a:ext cx="255684" cy="0"/>
            </a:xfrm>
            <a:prstGeom prst="line">
              <a:avLst/>
            </a:prstGeom>
            <a:ln w="222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4617E94-6118-42D9-8288-7B0BF1FDF134}"/>
              </a:ext>
            </a:extLst>
          </p:cNvPr>
          <p:cNvGrpSpPr/>
          <p:nvPr/>
        </p:nvGrpSpPr>
        <p:grpSpPr>
          <a:xfrm>
            <a:off x="1531938" y="4195691"/>
            <a:ext cx="2427188" cy="1258923"/>
            <a:chOff x="1648944" y="4195691"/>
            <a:chExt cx="2427188" cy="1258923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E804960F-90DC-4877-BF8D-A07EADF12A5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20448" y="5454614"/>
              <a:ext cx="255684" cy="0"/>
            </a:xfrm>
            <a:prstGeom prst="line">
              <a:avLst/>
            </a:prstGeom>
            <a:ln w="222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712CC0B8-D1B5-41C7-945D-982EBA2F247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14388" y="4825152"/>
              <a:ext cx="806059" cy="0"/>
            </a:xfrm>
            <a:prstGeom prst="line">
              <a:avLst/>
            </a:prstGeom>
            <a:ln w="222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6E3AC06D-FDFC-4FFE-B248-D12F026A77E8}"/>
                </a:ext>
              </a:extLst>
            </p:cNvPr>
            <p:cNvCxnSpPr>
              <a:cxnSpLocks/>
            </p:cNvCxnSpPr>
            <p:nvPr/>
          </p:nvCxnSpPr>
          <p:spPr>
            <a:xfrm>
              <a:off x="3820447" y="4195691"/>
              <a:ext cx="0" cy="1258923"/>
            </a:xfrm>
            <a:prstGeom prst="line">
              <a:avLst/>
            </a:prstGeom>
            <a:ln w="222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890BBE6-9BEE-43AE-B2D7-48C2145B9A7E}"/>
                </a:ext>
              </a:extLst>
            </p:cNvPr>
            <p:cNvSpPr txBox="1"/>
            <p:nvPr/>
          </p:nvSpPr>
          <p:spPr>
            <a:xfrm>
              <a:off x="1648944" y="4618338"/>
              <a:ext cx="9959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Survey 3</a:t>
              </a:r>
            </a:p>
          </p:txBody>
        </p: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60CDA3E-B690-4DF5-BB80-84366A66491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0020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780"/>
    </mc:Choice>
    <mc:Fallback>
      <p:transition spd="slow" advTm="817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60B7F95-BCB7-4083-AFB1-A5337BE8D6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846" y="1295207"/>
            <a:ext cx="6635539" cy="47132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74498F-2F58-4727-A7FA-36B1F2711547}"/>
              </a:ext>
            </a:extLst>
          </p:cNvPr>
          <p:cNvSpPr txBox="1"/>
          <p:nvPr/>
        </p:nvSpPr>
        <p:spPr>
          <a:xfrm>
            <a:off x="3284297" y="234020"/>
            <a:ext cx="25749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Search Images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550856F-2A3B-48D3-A858-3EADA81B536A}"/>
              </a:ext>
            </a:extLst>
          </p:cNvPr>
          <p:cNvSpPr/>
          <p:nvPr/>
        </p:nvSpPr>
        <p:spPr>
          <a:xfrm>
            <a:off x="4848865" y="2735056"/>
            <a:ext cx="1381605" cy="1204932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72F5AAD-6B23-4DFB-AB86-6523B0EF291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9314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170"/>
    </mc:Choice>
    <mc:Fallback>
      <p:transition spd="slow" advTm="261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874498F-2F58-4727-A7FA-36B1F2711547}"/>
              </a:ext>
            </a:extLst>
          </p:cNvPr>
          <p:cNvSpPr txBox="1"/>
          <p:nvPr/>
        </p:nvSpPr>
        <p:spPr>
          <a:xfrm>
            <a:off x="3284297" y="234020"/>
            <a:ext cx="25749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Search Images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DAFC1A-E064-4E7C-B26B-C96C09B223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200" y="1409872"/>
            <a:ext cx="6722448" cy="44838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46C35A-4C56-4BC2-9D61-4018FA9B0F7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2267" t="42907" r="45068" b="43607"/>
          <a:stretch/>
        </p:blipFill>
        <p:spPr>
          <a:xfrm>
            <a:off x="606277" y="2424953"/>
            <a:ext cx="3356124" cy="2384613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F550856F-2A3B-48D3-A858-3EADA81B536A}"/>
              </a:ext>
            </a:extLst>
          </p:cNvPr>
          <p:cNvSpPr/>
          <p:nvPr/>
        </p:nvSpPr>
        <p:spPr>
          <a:xfrm>
            <a:off x="4284089" y="3393962"/>
            <a:ext cx="741054" cy="51570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893D52D7-1C42-44BA-AB0E-F53B9EF3F67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4034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485"/>
    </mc:Choice>
    <mc:Fallback>
      <p:transition spd="slow" advTm="194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874498F-2F58-4727-A7FA-36B1F2711547}"/>
              </a:ext>
            </a:extLst>
          </p:cNvPr>
          <p:cNvSpPr txBox="1"/>
          <p:nvPr/>
        </p:nvSpPr>
        <p:spPr>
          <a:xfrm>
            <a:off x="3284297" y="234020"/>
            <a:ext cx="25749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Search Images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32A002-05F1-4716-A310-6ADE8D2931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741" y="1337761"/>
            <a:ext cx="7479879" cy="49890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CE8A0E-28B0-4F1C-91FD-069FDEFEE4C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9" t="43183" r="38712" b="41790"/>
          <a:stretch/>
        </p:blipFill>
        <p:spPr>
          <a:xfrm>
            <a:off x="374061" y="2502682"/>
            <a:ext cx="3726168" cy="232717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0147CA7E-9B4B-4DD6-9AA4-532780D69BD9}"/>
              </a:ext>
            </a:extLst>
          </p:cNvPr>
          <p:cNvSpPr/>
          <p:nvPr/>
        </p:nvSpPr>
        <p:spPr>
          <a:xfrm>
            <a:off x="4602336" y="3666267"/>
            <a:ext cx="741054" cy="51570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9F53006D-8D94-4C2B-9AC3-89564E383B3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6805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389"/>
    </mc:Choice>
    <mc:Fallback>
      <p:transition spd="slow" advTm="533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9DB3948-28E1-4F25-AE88-3BF8D00BE270}"/>
              </a:ext>
            </a:extLst>
          </p:cNvPr>
          <p:cNvSpPr txBox="1"/>
          <p:nvPr/>
        </p:nvSpPr>
        <p:spPr>
          <a:xfrm>
            <a:off x="3228234" y="168295"/>
            <a:ext cx="26875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Practice Survey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6FB04F-28C1-44CA-A0F0-D992F9414E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48"/>
          <a:stretch/>
        </p:blipFill>
        <p:spPr>
          <a:xfrm>
            <a:off x="1001352" y="984542"/>
            <a:ext cx="7141296" cy="536489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1E12800-6B5F-43CB-BDD9-8A3458B6D4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143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179"/>
    </mc:Choice>
    <mc:Fallback>
      <p:transition spd="slow" advTm="121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9DB3948-28E1-4F25-AE88-3BF8D00BE270}"/>
              </a:ext>
            </a:extLst>
          </p:cNvPr>
          <p:cNvSpPr txBox="1"/>
          <p:nvPr/>
        </p:nvSpPr>
        <p:spPr>
          <a:xfrm>
            <a:off x="3228234" y="168295"/>
            <a:ext cx="26875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Practice Survey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6FB04F-28C1-44CA-A0F0-D992F9414E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48"/>
          <a:stretch/>
        </p:blipFill>
        <p:spPr>
          <a:xfrm>
            <a:off x="1001352" y="984542"/>
            <a:ext cx="7141296" cy="5364892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5E59FBC-524F-4A6B-9CCB-332FE046E48A}"/>
              </a:ext>
            </a:extLst>
          </p:cNvPr>
          <p:cNvCxnSpPr/>
          <p:nvPr/>
        </p:nvCxnSpPr>
        <p:spPr>
          <a:xfrm>
            <a:off x="2462709" y="984542"/>
            <a:ext cx="56098" cy="53648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01B6554-C48B-43CE-B3F0-E6260EC879A7}"/>
              </a:ext>
            </a:extLst>
          </p:cNvPr>
          <p:cNvCxnSpPr/>
          <p:nvPr/>
        </p:nvCxnSpPr>
        <p:spPr>
          <a:xfrm>
            <a:off x="3630486" y="984542"/>
            <a:ext cx="56098" cy="53648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9EBD7D4-16AA-4628-9EBC-D971FACF1645}"/>
              </a:ext>
            </a:extLst>
          </p:cNvPr>
          <p:cNvCxnSpPr/>
          <p:nvPr/>
        </p:nvCxnSpPr>
        <p:spPr>
          <a:xfrm>
            <a:off x="5915765" y="984542"/>
            <a:ext cx="56098" cy="53648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9BF2C155-1DF2-4E54-8901-0FEC63BD5471}"/>
              </a:ext>
            </a:extLst>
          </p:cNvPr>
          <p:cNvSpPr txBox="1"/>
          <p:nvPr/>
        </p:nvSpPr>
        <p:spPr>
          <a:xfrm>
            <a:off x="1481359" y="1166841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F6D902-C31E-44E2-A9A2-128BBFF43B89}"/>
              </a:ext>
            </a:extLst>
          </p:cNvPr>
          <p:cNvSpPr txBox="1"/>
          <p:nvPr/>
        </p:nvSpPr>
        <p:spPr>
          <a:xfrm>
            <a:off x="2835805" y="1166841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C7D39A-31D0-4EFB-8C18-B4594E8F7B5B}"/>
              </a:ext>
            </a:extLst>
          </p:cNvPr>
          <p:cNvSpPr txBox="1"/>
          <p:nvPr/>
        </p:nvSpPr>
        <p:spPr>
          <a:xfrm>
            <a:off x="4530905" y="1166841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1A1A42-F5D5-4AB5-A669-4F392FEA6643}"/>
              </a:ext>
            </a:extLst>
          </p:cNvPr>
          <p:cNvSpPr txBox="1"/>
          <p:nvPr/>
        </p:nvSpPr>
        <p:spPr>
          <a:xfrm>
            <a:off x="7032595" y="1166841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979A21EB-43BC-4762-B5E6-C1E51AF530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128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87"/>
    </mc:Choice>
    <mc:Fallback>
      <p:transition spd="slow" advTm="41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9DB3948-28E1-4F25-AE88-3BF8D00BE270}"/>
              </a:ext>
            </a:extLst>
          </p:cNvPr>
          <p:cNvSpPr txBox="1"/>
          <p:nvPr/>
        </p:nvSpPr>
        <p:spPr>
          <a:xfrm>
            <a:off x="3228234" y="168295"/>
            <a:ext cx="26875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Practice Survey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6FB04F-28C1-44CA-A0F0-D992F9414EB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48"/>
          <a:stretch/>
        </p:blipFill>
        <p:spPr>
          <a:xfrm>
            <a:off x="1001352" y="984542"/>
            <a:ext cx="7141296" cy="5364892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5E59FBC-524F-4A6B-9CCB-332FE046E48A}"/>
              </a:ext>
            </a:extLst>
          </p:cNvPr>
          <p:cNvCxnSpPr/>
          <p:nvPr/>
        </p:nvCxnSpPr>
        <p:spPr>
          <a:xfrm>
            <a:off x="2462709" y="984542"/>
            <a:ext cx="56098" cy="53648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01B6554-C48B-43CE-B3F0-E6260EC879A7}"/>
              </a:ext>
            </a:extLst>
          </p:cNvPr>
          <p:cNvCxnSpPr/>
          <p:nvPr/>
        </p:nvCxnSpPr>
        <p:spPr>
          <a:xfrm>
            <a:off x="3630486" y="984542"/>
            <a:ext cx="56098" cy="53648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9EBD7D4-16AA-4628-9EBC-D971FACF1645}"/>
              </a:ext>
            </a:extLst>
          </p:cNvPr>
          <p:cNvCxnSpPr/>
          <p:nvPr/>
        </p:nvCxnSpPr>
        <p:spPr>
          <a:xfrm>
            <a:off x="5915765" y="984542"/>
            <a:ext cx="56098" cy="53648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9BF2C155-1DF2-4E54-8901-0FEC63BD5471}"/>
              </a:ext>
            </a:extLst>
          </p:cNvPr>
          <p:cNvSpPr txBox="1"/>
          <p:nvPr/>
        </p:nvSpPr>
        <p:spPr>
          <a:xfrm>
            <a:off x="1481359" y="1166841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F6D902-C31E-44E2-A9A2-128BBFF43B89}"/>
              </a:ext>
            </a:extLst>
          </p:cNvPr>
          <p:cNvSpPr txBox="1"/>
          <p:nvPr/>
        </p:nvSpPr>
        <p:spPr>
          <a:xfrm>
            <a:off x="2835805" y="1166841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C7D39A-31D0-4EFB-8C18-B4594E8F7B5B}"/>
              </a:ext>
            </a:extLst>
          </p:cNvPr>
          <p:cNvSpPr txBox="1"/>
          <p:nvPr/>
        </p:nvSpPr>
        <p:spPr>
          <a:xfrm>
            <a:off x="4530905" y="1166841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1A1A42-F5D5-4AB5-A669-4F392FEA6643}"/>
              </a:ext>
            </a:extLst>
          </p:cNvPr>
          <p:cNvSpPr txBox="1"/>
          <p:nvPr/>
        </p:nvSpPr>
        <p:spPr>
          <a:xfrm>
            <a:off x="7032595" y="1166841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33AE798-2D4A-4500-B3BA-F121A71D2201}"/>
              </a:ext>
            </a:extLst>
          </p:cNvPr>
          <p:cNvGrpSpPr/>
          <p:nvPr/>
        </p:nvGrpSpPr>
        <p:grpSpPr>
          <a:xfrm>
            <a:off x="1144402" y="3184976"/>
            <a:ext cx="1303350" cy="770881"/>
            <a:chOff x="1144402" y="3184976"/>
            <a:chExt cx="1303350" cy="77088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798A5C48-F776-4F6A-961B-D65BEDF6B417}"/>
                </a:ext>
              </a:extLst>
            </p:cNvPr>
            <p:cNvSpPr/>
            <p:nvPr/>
          </p:nvSpPr>
          <p:spPr>
            <a:xfrm>
              <a:off x="1144402" y="3429000"/>
              <a:ext cx="381468" cy="284698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6DB8C5A-3064-4B37-BAF0-8E1002CAD060}"/>
                </a:ext>
              </a:extLst>
            </p:cNvPr>
            <p:cNvSpPr/>
            <p:nvPr/>
          </p:nvSpPr>
          <p:spPr>
            <a:xfrm>
              <a:off x="1509976" y="3671159"/>
              <a:ext cx="381468" cy="284698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C754CB9-7177-43DC-A1E4-4AA25DFD8705}"/>
                </a:ext>
              </a:extLst>
            </p:cNvPr>
            <p:cNvSpPr/>
            <p:nvPr/>
          </p:nvSpPr>
          <p:spPr>
            <a:xfrm>
              <a:off x="2066284" y="3369164"/>
              <a:ext cx="381468" cy="284698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03510D1-A2D3-4AA4-82FC-EA6EE045D24E}"/>
                </a:ext>
              </a:extLst>
            </p:cNvPr>
            <p:cNvSpPr/>
            <p:nvPr/>
          </p:nvSpPr>
          <p:spPr>
            <a:xfrm>
              <a:off x="1792340" y="3184976"/>
              <a:ext cx="381468" cy="284698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1DBCCED-5BA0-45C6-92FF-B86346732E79}"/>
              </a:ext>
            </a:extLst>
          </p:cNvPr>
          <p:cNvGrpSpPr/>
          <p:nvPr/>
        </p:nvGrpSpPr>
        <p:grpSpPr>
          <a:xfrm>
            <a:off x="4065248" y="4358360"/>
            <a:ext cx="416060" cy="1143936"/>
            <a:chOff x="4065248" y="4358360"/>
            <a:chExt cx="416060" cy="114393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84F9122-5AF3-47FF-A2FE-F46756475D17}"/>
                </a:ext>
              </a:extLst>
            </p:cNvPr>
            <p:cNvSpPr/>
            <p:nvPr/>
          </p:nvSpPr>
          <p:spPr>
            <a:xfrm>
              <a:off x="4065248" y="4358360"/>
              <a:ext cx="381468" cy="284698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FC2B9C2-3751-4D2F-A215-7D72D35F3C4F}"/>
                </a:ext>
              </a:extLst>
            </p:cNvPr>
            <p:cNvSpPr/>
            <p:nvPr/>
          </p:nvSpPr>
          <p:spPr>
            <a:xfrm>
              <a:off x="4099840" y="5217598"/>
              <a:ext cx="381468" cy="284698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24CA410-66D9-4165-B5B5-709AEC793B74}"/>
              </a:ext>
            </a:extLst>
          </p:cNvPr>
          <p:cNvGrpSpPr/>
          <p:nvPr/>
        </p:nvGrpSpPr>
        <p:grpSpPr>
          <a:xfrm>
            <a:off x="6251198" y="3270992"/>
            <a:ext cx="1405263" cy="2328541"/>
            <a:chOff x="6251198" y="3270992"/>
            <a:chExt cx="1405263" cy="2328541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EAC77B98-7674-4B1D-A4E0-0CD55601B406}"/>
                </a:ext>
              </a:extLst>
            </p:cNvPr>
            <p:cNvSpPr/>
            <p:nvPr/>
          </p:nvSpPr>
          <p:spPr>
            <a:xfrm>
              <a:off x="7274993" y="3270992"/>
              <a:ext cx="381468" cy="284698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F31BD124-56F1-4AE5-8B3E-93C213E919FA}"/>
                </a:ext>
              </a:extLst>
            </p:cNvPr>
            <p:cNvSpPr/>
            <p:nvPr/>
          </p:nvSpPr>
          <p:spPr>
            <a:xfrm>
              <a:off x="6804702" y="5095116"/>
              <a:ext cx="381468" cy="284698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EB72360C-05C0-4260-86D1-1BBDE38EE69E}"/>
                </a:ext>
              </a:extLst>
            </p:cNvPr>
            <p:cNvSpPr/>
            <p:nvPr/>
          </p:nvSpPr>
          <p:spPr>
            <a:xfrm>
              <a:off x="6592464" y="5314835"/>
              <a:ext cx="381468" cy="284698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B4C047A-A3C8-4FCD-BA85-2A740449A2B4}"/>
                </a:ext>
              </a:extLst>
            </p:cNvPr>
            <p:cNvSpPr/>
            <p:nvPr/>
          </p:nvSpPr>
          <p:spPr>
            <a:xfrm>
              <a:off x="6251198" y="5080157"/>
              <a:ext cx="381468" cy="284698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Audio 24">
            <a:hlinkClick r:id="" action="ppaction://media"/>
            <a:extLst>
              <a:ext uri="{FF2B5EF4-FFF2-40B4-BE49-F238E27FC236}">
                <a16:creationId xmlns:a16="http://schemas.microsoft.com/office/drawing/2014/main" id="{7E86A498-B0B2-4D88-8438-79AB99488D7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5283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686"/>
    </mc:Choice>
    <mc:Fallback>
      <p:transition spd="slow" advTm="256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9DB3948-28E1-4F25-AE88-3BF8D00BE270}"/>
              </a:ext>
            </a:extLst>
          </p:cNvPr>
          <p:cNvSpPr txBox="1"/>
          <p:nvPr/>
        </p:nvSpPr>
        <p:spPr>
          <a:xfrm>
            <a:off x="3228234" y="168295"/>
            <a:ext cx="26875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Practice Survey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6FB04F-28C1-44CA-A0F0-D992F9414E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540"/>
          <a:stretch/>
        </p:blipFill>
        <p:spPr>
          <a:xfrm>
            <a:off x="1001352" y="984542"/>
            <a:ext cx="1455789" cy="5364892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5E59FBC-524F-4A6B-9CCB-332FE046E48A}"/>
              </a:ext>
            </a:extLst>
          </p:cNvPr>
          <p:cNvCxnSpPr/>
          <p:nvPr/>
        </p:nvCxnSpPr>
        <p:spPr>
          <a:xfrm>
            <a:off x="2462709" y="984542"/>
            <a:ext cx="56098" cy="53648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9BF2C155-1DF2-4E54-8901-0FEC63BD5471}"/>
              </a:ext>
            </a:extLst>
          </p:cNvPr>
          <p:cNvSpPr txBox="1"/>
          <p:nvPr/>
        </p:nvSpPr>
        <p:spPr>
          <a:xfrm>
            <a:off x="1481359" y="1166841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33AE798-2D4A-4500-B3BA-F121A71D2201}"/>
              </a:ext>
            </a:extLst>
          </p:cNvPr>
          <p:cNvGrpSpPr/>
          <p:nvPr/>
        </p:nvGrpSpPr>
        <p:grpSpPr>
          <a:xfrm>
            <a:off x="1144402" y="3184976"/>
            <a:ext cx="1303350" cy="770881"/>
            <a:chOff x="1144402" y="3184976"/>
            <a:chExt cx="1303350" cy="77088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798A5C48-F776-4F6A-961B-D65BEDF6B417}"/>
                </a:ext>
              </a:extLst>
            </p:cNvPr>
            <p:cNvSpPr/>
            <p:nvPr/>
          </p:nvSpPr>
          <p:spPr>
            <a:xfrm>
              <a:off x="1144402" y="3429000"/>
              <a:ext cx="381468" cy="284698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6DB8C5A-3064-4B37-BAF0-8E1002CAD060}"/>
                </a:ext>
              </a:extLst>
            </p:cNvPr>
            <p:cNvSpPr/>
            <p:nvPr/>
          </p:nvSpPr>
          <p:spPr>
            <a:xfrm>
              <a:off x="1509976" y="3671159"/>
              <a:ext cx="381468" cy="284698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C754CB9-7177-43DC-A1E4-4AA25DFD8705}"/>
                </a:ext>
              </a:extLst>
            </p:cNvPr>
            <p:cNvSpPr/>
            <p:nvPr/>
          </p:nvSpPr>
          <p:spPr>
            <a:xfrm>
              <a:off x="2066284" y="3369164"/>
              <a:ext cx="381468" cy="284698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03510D1-A2D3-4AA4-82FC-EA6EE045D24E}"/>
                </a:ext>
              </a:extLst>
            </p:cNvPr>
            <p:cNvSpPr/>
            <p:nvPr/>
          </p:nvSpPr>
          <p:spPr>
            <a:xfrm>
              <a:off x="1792340" y="3184976"/>
              <a:ext cx="381468" cy="284698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80010CC4-CD34-4687-AD6A-D97C311B82A0}"/>
              </a:ext>
            </a:extLst>
          </p:cNvPr>
          <p:cNvSpPr txBox="1"/>
          <p:nvPr/>
        </p:nvSpPr>
        <p:spPr>
          <a:xfrm>
            <a:off x="2719941" y="940231"/>
            <a:ext cx="494270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 to report for A</a:t>
            </a:r>
          </a:p>
          <a:p>
            <a:pPr marL="285750" indent="-285750">
              <a:buFontTx/>
              <a:buChar char="-"/>
            </a:pPr>
            <a:r>
              <a:rPr lang="en-US" dirty="0"/>
              <a:t>Number of minutes to complete survey</a:t>
            </a:r>
          </a:p>
          <a:p>
            <a:pPr marL="285750" indent="-285750">
              <a:buFontTx/>
              <a:buChar char="-"/>
            </a:pPr>
            <a:r>
              <a:rPr lang="en-US" dirty="0"/>
              <a:t>4 Deep body no dorsal spot YOY</a:t>
            </a:r>
          </a:p>
          <a:p>
            <a:pPr marL="285750" indent="-285750">
              <a:buFontTx/>
              <a:buChar char="-"/>
            </a:pPr>
            <a:r>
              <a:rPr lang="en-US" dirty="0"/>
              <a:t>Habitat Type (eelgrass) with basic characteristics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Density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Blade height</a:t>
            </a:r>
          </a:p>
          <a:p>
            <a:pPr marL="285750" indent="-285750">
              <a:buFontTx/>
              <a:buChar char="-"/>
            </a:pPr>
            <a:r>
              <a:rPr lang="en-US" dirty="0"/>
              <a:t>Depth bin (likely shallow)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A153089-063F-4250-B225-8CD4B0665E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007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758"/>
    </mc:Choice>
    <mc:Fallback>
      <p:transition spd="slow" advTm="347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9DB3948-28E1-4F25-AE88-3BF8D00BE270}"/>
              </a:ext>
            </a:extLst>
          </p:cNvPr>
          <p:cNvSpPr txBox="1"/>
          <p:nvPr/>
        </p:nvSpPr>
        <p:spPr>
          <a:xfrm>
            <a:off x="3228234" y="168295"/>
            <a:ext cx="26875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Practice Survey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6FB04F-28C1-44CA-A0F0-D992F9414EB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0" r="65951"/>
          <a:stretch/>
        </p:blipFill>
        <p:spPr>
          <a:xfrm>
            <a:off x="2462708" y="984542"/>
            <a:ext cx="1223875" cy="5364892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5E59FBC-524F-4A6B-9CCB-332FE046E48A}"/>
              </a:ext>
            </a:extLst>
          </p:cNvPr>
          <p:cNvCxnSpPr/>
          <p:nvPr/>
        </p:nvCxnSpPr>
        <p:spPr>
          <a:xfrm>
            <a:off x="2462709" y="984542"/>
            <a:ext cx="56098" cy="53648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01B6554-C48B-43CE-B3F0-E6260EC879A7}"/>
              </a:ext>
            </a:extLst>
          </p:cNvPr>
          <p:cNvCxnSpPr/>
          <p:nvPr/>
        </p:nvCxnSpPr>
        <p:spPr>
          <a:xfrm>
            <a:off x="3630486" y="984542"/>
            <a:ext cx="56098" cy="53648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6F6D902-C31E-44E2-A9A2-128BBFF43B89}"/>
              </a:ext>
            </a:extLst>
          </p:cNvPr>
          <p:cNvSpPr txBox="1"/>
          <p:nvPr/>
        </p:nvSpPr>
        <p:spPr>
          <a:xfrm>
            <a:off x="2835805" y="1166841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CE71BFD-0C0D-403E-AF55-A35B0CD41063}"/>
              </a:ext>
            </a:extLst>
          </p:cNvPr>
          <p:cNvSpPr txBox="1"/>
          <p:nvPr/>
        </p:nvSpPr>
        <p:spPr>
          <a:xfrm>
            <a:off x="3742829" y="904069"/>
            <a:ext cx="521104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 to report for B</a:t>
            </a:r>
          </a:p>
          <a:p>
            <a:pPr marL="285750" indent="-285750">
              <a:buFontTx/>
              <a:buChar char="-"/>
            </a:pPr>
            <a:r>
              <a:rPr lang="en-US" dirty="0"/>
              <a:t>Number of minutes to complete survey</a:t>
            </a:r>
          </a:p>
          <a:p>
            <a:pPr marL="285750" indent="-285750">
              <a:buFontTx/>
              <a:buChar char="-"/>
            </a:pPr>
            <a:r>
              <a:rPr lang="en-US" dirty="0"/>
              <a:t>0 YOY</a:t>
            </a:r>
          </a:p>
          <a:p>
            <a:pPr marL="285750" indent="-285750">
              <a:buFontTx/>
              <a:buChar char="-"/>
            </a:pPr>
            <a:r>
              <a:rPr lang="en-US" dirty="0"/>
              <a:t>Habitat Type (soft bottom) with basic characteristics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Sediment type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Macroalgae abundance</a:t>
            </a:r>
          </a:p>
          <a:p>
            <a:pPr marL="285750" indent="-285750">
              <a:buFontTx/>
              <a:buChar char="-"/>
            </a:pPr>
            <a:r>
              <a:rPr lang="en-US" dirty="0"/>
              <a:t>Depth bin 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C4381AB-175F-4682-BCE3-3923421C4C2D}"/>
              </a:ext>
            </a:extLst>
          </p:cNvPr>
          <p:cNvGrpSpPr/>
          <p:nvPr/>
        </p:nvGrpSpPr>
        <p:grpSpPr>
          <a:xfrm>
            <a:off x="2492245" y="3395031"/>
            <a:ext cx="1184511" cy="1360493"/>
            <a:chOff x="2492245" y="3395031"/>
            <a:chExt cx="1184511" cy="1360493"/>
          </a:xfrm>
        </p:grpSpPr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25E49CAE-F7BD-4E64-92C2-4DF52CEFD6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790931" y="3395031"/>
              <a:ext cx="885825" cy="952500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3BB092F-4903-40F4-8E9C-D23E8D4CE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774883" y="3706036"/>
              <a:ext cx="513488" cy="410024"/>
            </a:xfrm>
            <a:prstGeom prst="rect">
              <a:avLst/>
            </a:prstGeom>
          </p:spPr>
        </p:pic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B461F0A2-5CF1-4D67-9AE0-7B8EB20A8F3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706035" y="4003049"/>
              <a:ext cx="952500" cy="752475"/>
            </a:xfrm>
            <a:prstGeom prst="rect">
              <a:avLst/>
            </a:prstGeom>
          </p:spPr>
        </p:pic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8E4DD619-E7A7-4EFF-879D-8A30ED73940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492245" y="3678597"/>
              <a:ext cx="498601" cy="536130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1934BAA0-244A-4FE2-9CC6-8CBEE08836B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89395" y="3444995"/>
            <a:ext cx="478865" cy="282316"/>
          </a:xfrm>
          <a:prstGeom prst="rect">
            <a:avLst/>
          </a:prstGeom>
        </p:spPr>
      </p:pic>
      <p:pic>
        <p:nvPicPr>
          <p:cNvPr id="31" name="Audio 30">
            <a:hlinkClick r:id="" action="ppaction://media"/>
            <a:extLst>
              <a:ext uri="{FF2B5EF4-FFF2-40B4-BE49-F238E27FC236}">
                <a16:creationId xmlns:a16="http://schemas.microsoft.com/office/drawing/2014/main" id="{65B87E22-2460-448E-960E-D920AFF5CC2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3905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963"/>
    </mc:Choice>
    <mc:Fallback>
      <p:transition spd="slow" advTm="589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9DB3948-28E1-4F25-AE88-3BF8D00BE270}"/>
              </a:ext>
            </a:extLst>
          </p:cNvPr>
          <p:cNvSpPr txBox="1"/>
          <p:nvPr/>
        </p:nvSpPr>
        <p:spPr>
          <a:xfrm>
            <a:off x="3228234" y="168295"/>
            <a:ext cx="26875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Practice Survey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6FB04F-28C1-44CA-A0F0-D992F9414E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8" r="37685"/>
          <a:stretch/>
        </p:blipFill>
        <p:spPr>
          <a:xfrm>
            <a:off x="1192084" y="984542"/>
            <a:ext cx="2285279" cy="536489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01B6554-C48B-43CE-B3F0-E6260EC879A7}"/>
              </a:ext>
            </a:extLst>
          </p:cNvPr>
          <p:cNvCxnSpPr/>
          <p:nvPr/>
        </p:nvCxnSpPr>
        <p:spPr>
          <a:xfrm>
            <a:off x="1192084" y="984542"/>
            <a:ext cx="56098" cy="53648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9EBD7D4-16AA-4628-9EBC-D971FACF1645}"/>
              </a:ext>
            </a:extLst>
          </p:cNvPr>
          <p:cNvCxnSpPr/>
          <p:nvPr/>
        </p:nvCxnSpPr>
        <p:spPr>
          <a:xfrm>
            <a:off x="3477363" y="984542"/>
            <a:ext cx="56098" cy="53648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8C7D39A-31D0-4EFB-8C18-B4594E8F7B5B}"/>
              </a:ext>
            </a:extLst>
          </p:cNvPr>
          <p:cNvSpPr txBox="1"/>
          <p:nvPr/>
        </p:nvSpPr>
        <p:spPr>
          <a:xfrm>
            <a:off x="2092503" y="1166841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1DBCCED-5BA0-45C6-92FF-B86346732E79}"/>
              </a:ext>
            </a:extLst>
          </p:cNvPr>
          <p:cNvGrpSpPr/>
          <p:nvPr/>
        </p:nvGrpSpPr>
        <p:grpSpPr>
          <a:xfrm>
            <a:off x="1626846" y="4358360"/>
            <a:ext cx="416060" cy="1143936"/>
            <a:chOff x="4065248" y="4358360"/>
            <a:chExt cx="416060" cy="114393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84F9122-5AF3-47FF-A2FE-F46756475D17}"/>
                </a:ext>
              </a:extLst>
            </p:cNvPr>
            <p:cNvSpPr/>
            <p:nvPr/>
          </p:nvSpPr>
          <p:spPr>
            <a:xfrm>
              <a:off x="4065248" y="4358360"/>
              <a:ext cx="381468" cy="284698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FC2B9C2-3751-4D2F-A215-7D72D35F3C4F}"/>
                </a:ext>
              </a:extLst>
            </p:cNvPr>
            <p:cNvSpPr/>
            <p:nvPr/>
          </p:nvSpPr>
          <p:spPr>
            <a:xfrm>
              <a:off x="4099840" y="5217598"/>
              <a:ext cx="381468" cy="284698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A06DC902-E349-4C3F-824A-8EF1089F84C9}"/>
              </a:ext>
            </a:extLst>
          </p:cNvPr>
          <p:cNvSpPr txBox="1"/>
          <p:nvPr/>
        </p:nvSpPr>
        <p:spPr>
          <a:xfrm>
            <a:off x="3742829" y="904069"/>
            <a:ext cx="527131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 to report for C</a:t>
            </a:r>
          </a:p>
          <a:p>
            <a:pPr marL="285750" indent="-285750">
              <a:buFontTx/>
              <a:buChar char="-"/>
            </a:pPr>
            <a:r>
              <a:rPr lang="en-US" dirty="0"/>
              <a:t>Number of minutes to complete survey</a:t>
            </a:r>
          </a:p>
          <a:p>
            <a:pPr marL="285750" indent="-285750">
              <a:buFontTx/>
              <a:buChar char="-"/>
            </a:pPr>
            <a:r>
              <a:rPr lang="en-US" dirty="0"/>
              <a:t>2 Deep body no dorsal spot YOY</a:t>
            </a:r>
          </a:p>
          <a:p>
            <a:pPr marL="285750" indent="-285750">
              <a:buFontTx/>
              <a:buChar char="-"/>
            </a:pPr>
            <a:r>
              <a:rPr lang="en-US" dirty="0"/>
              <a:t>Habitat Type (natural reef) with basic characteristics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Relief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Abundance of macroalgae</a:t>
            </a:r>
          </a:p>
          <a:p>
            <a:pPr marL="285750" indent="-285750">
              <a:buFontTx/>
              <a:buChar char="-"/>
            </a:pPr>
            <a:r>
              <a:rPr lang="en-US" dirty="0"/>
              <a:t>Depth bin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9C3164E-231C-4A25-A682-EEE3149960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718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638"/>
    </mc:Choice>
    <mc:Fallback>
      <p:transition spd="slow" advTm="216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2710B0C-6CA9-48C6-BF92-4ECA38E29A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012" y="1492561"/>
            <a:ext cx="5528849" cy="36877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41258E0-FC4C-40B5-9674-CB3AF93A5E3A}"/>
              </a:ext>
            </a:extLst>
          </p:cNvPr>
          <p:cNvSpPr txBox="1"/>
          <p:nvPr/>
        </p:nvSpPr>
        <p:spPr>
          <a:xfrm>
            <a:off x="1657676" y="611470"/>
            <a:ext cx="58286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So you want to survey for rockfish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7B7FCD-5148-48B9-A973-031531921813}"/>
              </a:ext>
            </a:extLst>
          </p:cNvPr>
          <p:cNvSpPr txBox="1"/>
          <p:nvPr/>
        </p:nvSpPr>
        <p:spPr>
          <a:xfrm>
            <a:off x="246832" y="2131730"/>
            <a:ext cx="272076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Smart Move!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Fill data gaps on listed species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Take part in restoring Puget Sound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Learn about scientific data collection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Impress friends with your fish knowledge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Explore new dive sites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Improve search ability (i.e. you will look at sites in a new way)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1F9128D-7C0C-4D38-8784-559A58D85E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575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888"/>
    </mc:Choice>
    <mc:Fallback>
      <p:transition spd="slow" advTm="498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9DB3948-28E1-4F25-AE88-3BF8D00BE270}"/>
              </a:ext>
            </a:extLst>
          </p:cNvPr>
          <p:cNvSpPr txBox="1"/>
          <p:nvPr/>
        </p:nvSpPr>
        <p:spPr>
          <a:xfrm>
            <a:off x="3228234" y="168295"/>
            <a:ext cx="26875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Practice Survey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6FB04F-28C1-44CA-A0F0-D992F9414E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15" r="9448"/>
          <a:stretch/>
        </p:blipFill>
        <p:spPr>
          <a:xfrm>
            <a:off x="5915764" y="984542"/>
            <a:ext cx="2226883" cy="5364892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9EBD7D4-16AA-4628-9EBC-D971FACF1645}"/>
              </a:ext>
            </a:extLst>
          </p:cNvPr>
          <p:cNvCxnSpPr/>
          <p:nvPr/>
        </p:nvCxnSpPr>
        <p:spPr>
          <a:xfrm>
            <a:off x="5915765" y="984542"/>
            <a:ext cx="56098" cy="53648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11A1A42-F5D5-4AB5-A669-4F392FEA6643}"/>
              </a:ext>
            </a:extLst>
          </p:cNvPr>
          <p:cNvSpPr txBox="1"/>
          <p:nvPr/>
        </p:nvSpPr>
        <p:spPr>
          <a:xfrm>
            <a:off x="7032595" y="1166841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24CA410-66D9-4165-B5B5-709AEC793B74}"/>
              </a:ext>
            </a:extLst>
          </p:cNvPr>
          <p:cNvGrpSpPr/>
          <p:nvPr/>
        </p:nvGrpSpPr>
        <p:grpSpPr>
          <a:xfrm>
            <a:off x="6251198" y="3270992"/>
            <a:ext cx="1405263" cy="2328541"/>
            <a:chOff x="6251198" y="3270992"/>
            <a:chExt cx="1405263" cy="2328541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EAC77B98-7674-4B1D-A4E0-0CD55601B406}"/>
                </a:ext>
              </a:extLst>
            </p:cNvPr>
            <p:cNvSpPr/>
            <p:nvPr/>
          </p:nvSpPr>
          <p:spPr>
            <a:xfrm>
              <a:off x="7274993" y="3270992"/>
              <a:ext cx="381468" cy="284698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F31BD124-56F1-4AE5-8B3E-93C213E919FA}"/>
                </a:ext>
              </a:extLst>
            </p:cNvPr>
            <p:cNvSpPr/>
            <p:nvPr/>
          </p:nvSpPr>
          <p:spPr>
            <a:xfrm>
              <a:off x="6804702" y="5095116"/>
              <a:ext cx="381468" cy="284698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EB72360C-05C0-4260-86D1-1BBDE38EE69E}"/>
                </a:ext>
              </a:extLst>
            </p:cNvPr>
            <p:cNvSpPr/>
            <p:nvPr/>
          </p:nvSpPr>
          <p:spPr>
            <a:xfrm>
              <a:off x="6592464" y="5314835"/>
              <a:ext cx="381468" cy="284698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B4C047A-A3C8-4FCD-BA85-2A740449A2B4}"/>
                </a:ext>
              </a:extLst>
            </p:cNvPr>
            <p:cNvSpPr/>
            <p:nvPr/>
          </p:nvSpPr>
          <p:spPr>
            <a:xfrm>
              <a:off x="6251198" y="5080157"/>
              <a:ext cx="381468" cy="284698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14CC250B-CA53-424B-9B3E-0FEE2E953DF6}"/>
              </a:ext>
            </a:extLst>
          </p:cNvPr>
          <p:cNvSpPr txBox="1"/>
          <p:nvPr/>
        </p:nvSpPr>
        <p:spPr>
          <a:xfrm>
            <a:off x="545975" y="1599308"/>
            <a:ext cx="515211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 to report for D</a:t>
            </a:r>
          </a:p>
          <a:p>
            <a:pPr marL="285750" indent="-285750">
              <a:buFontTx/>
              <a:buChar char="-"/>
            </a:pPr>
            <a:r>
              <a:rPr lang="en-US" dirty="0"/>
              <a:t>Number of minutes to complete survey</a:t>
            </a:r>
          </a:p>
          <a:p>
            <a:pPr marL="285750" indent="-285750">
              <a:buFontTx/>
              <a:buChar char="-"/>
            </a:pPr>
            <a:r>
              <a:rPr lang="en-US" dirty="0"/>
              <a:t>Four Deep body no dorsal spot YOY</a:t>
            </a:r>
          </a:p>
          <a:p>
            <a:pPr marL="285750" indent="-285750">
              <a:buFontTx/>
              <a:buChar char="-"/>
            </a:pPr>
            <a:r>
              <a:rPr lang="en-US" dirty="0"/>
              <a:t>Habitat Type (kelp forest) with basic characteristics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Kelp density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Canopy height</a:t>
            </a:r>
          </a:p>
          <a:p>
            <a:pPr marL="285750" indent="-285750">
              <a:buFontTx/>
              <a:buChar char="-"/>
            </a:pPr>
            <a:r>
              <a:rPr lang="en-US" dirty="0"/>
              <a:t>Depth bin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009ECE9-F9B2-46B0-AC16-7BF6BC96E7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359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554"/>
    </mc:Choice>
    <mc:Fallback>
      <p:transition spd="slow" advTm="245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9DB3948-28E1-4F25-AE88-3BF8D00BE270}"/>
              </a:ext>
            </a:extLst>
          </p:cNvPr>
          <p:cNvSpPr txBox="1"/>
          <p:nvPr/>
        </p:nvSpPr>
        <p:spPr>
          <a:xfrm>
            <a:off x="3228234" y="168295"/>
            <a:ext cx="26875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Practice Survey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B78609-A51E-4F7C-82D7-EBD5735C9DA8}"/>
              </a:ext>
            </a:extLst>
          </p:cNvPr>
          <p:cNvSpPr txBox="1"/>
          <p:nvPr/>
        </p:nvSpPr>
        <p:spPr>
          <a:xfrm>
            <a:off x="2794300" y="1222089"/>
            <a:ext cx="35553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Send in results to project lead, or:</a:t>
            </a:r>
          </a:p>
          <a:p>
            <a:pPr marL="285750" indent="-285750">
              <a:buFontTx/>
              <a:buChar char="-"/>
            </a:pPr>
            <a:r>
              <a:rPr lang="en-US" dirty="0">
                <a:hlinkClick r:id="rId4"/>
              </a:rPr>
              <a:t>Adam@pauamarineresearch.com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>
                <a:hlinkClick r:id="rId5"/>
              </a:rPr>
              <a:t>James.Selleck@noaa.gov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u="sng" dirty="0">
                <a:solidFill>
                  <a:srgbClr val="00B0F0"/>
                </a:solidFill>
              </a:rPr>
              <a:t>RockfishID@noaa.gov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B47A2E-BEC5-4CD1-BBF8-112F0A8F13A6}"/>
              </a:ext>
            </a:extLst>
          </p:cNvPr>
          <p:cNvSpPr txBox="1"/>
          <p:nvPr/>
        </p:nvSpPr>
        <p:spPr>
          <a:xfrm>
            <a:off x="3418797" y="2879329"/>
            <a:ext cx="2306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 also love pictures!!!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6658C42-F48E-48EA-BF15-1E57F70449B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8" t="18103" r="44641" b="17176"/>
          <a:stretch/>
        </p:blipFill>
        <p:spPr>
          <a:xfrm>
            <a:off x="1009740" y="3564286"/>
            <a:ext cx="3280573" cy="23901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1F9DC8B-240C-4057-8E0D-DF2CD00683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516" y="3564286"/>
            <a:ext cx="3160044" cy="238639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B5413A0-158E-47CF-A26B-5825B44349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04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283"/>
    </mc:Choice>
    <mc:Fallback>
      <p:transition spd="slow" advTm="462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B9A719B-867C-4E09-A1A3-873EF81F78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9621" y="-256843"/>
            <a:ext cx="10864761" cy="724681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9537B4A-8833-4F37-B950-BE4638425320}"/>
              </a:ext>
            </a:extLst>
          </p:cNvPr>
          <p:cNvSpPr txBox="1"/>
          <p:nvPr/>
        </p:nvSpPr>
        <p:spPr>
          <a:xfrm>
            <a:off x="3660616" y="-187505"/>
            <a:ext cx="25442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Questions?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F7F300-2CF2-4B30-A0E3-F7A708DF21F5}"/>
              </a:ext>
            </a:extLst>
          </p:cNvPr>
          <p:cNvSpPr txBox="1"/>
          <p:nvPr/>
        </p:nvSpPr>
        <p:spPr>
          <a:xfrm>
            <a:off x="397442" y="4952925"/>
            <a:ext cx="499040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Email:</a:t>
            </a:r>
          </a:p>
          <a:p>
            <a:r>
              <a:rPr lang="en-US" sz="28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Adam@pauamarineresearch.com</a:t>
            </a:r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James.Selleck@noaa.gov</a:t>
            </a:r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u="sng" dirty="0">
                <a:solidFill>
                  <a:schemeClr val="bg1"/>
                </a:solidFill>
              </a:rPr>
              <a:t>RockfishID@noaa.gov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F7CBE79-D8B7-4F73-9C50-A158617F87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509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557"/>
    </mc:Choice>
    <mc:Fallback>
      <p:transition spd="slow" advTm="165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BFAFAE5-AAC6-48B5-B07A-799B4FD6E47C}"/>
              </a:ext>
            </a:extLst>
          </p:cNvPr>
          <p:cNvSpPr txBox="1"/>
          <p:nvPr/>
        </p:nvSpPr>
        <p:spPr>
          <a:xfrm>
            <a:off x="3247374" y="454396"/>
            <a:ext cx="26492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How do I start?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195DD2-7729-4B85-B6EA-79E478EA25A6}"/>
              </a:ext>
            </a:extLst>
          </p:cNvPr>
          <p:cNvSpPr txBox="1"/>
          <p:nvPr/>
        </p:nvSpPr>
        <p:spPr>
          <a:xfrm>
            <a:off x="1387362" y="1368795"/>
            <a:ext cx="63692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Connect with survey leader (e.g. Harbor </a:t>
            </a:r>
            <a:r>
              <a:rPr lang="en-US" dirty="0" err="1"/>
              <a:t>WildWatch</a:t>
            </a:r>
            <a:r>
              <a:rPr lang="en-US" dirty="0"/>
              <a:t>, Emerald Dive Club)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Review survey information found on NOAA webpage (</a:t>
            </a:r>
            <a:r>
              <a:rPr lang="en-US" dirty="0">
                <a:hlinkClick r:id="rId4"/>
              </a:rPr>
              <a:t>https://www.fisheries.noaa.gov/species/yelloweye-rockfish#science</a:t>
            </a:r>
            <a:r>
              <a:rPr lang="en-US" dirty="0"/>
              <a:t>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86C64B8-AFB7-436C-83CB-3B8A998E72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246" y="2982344"/>
            <a:ext cx="8707501" cy="286796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A10E99E-BF9D-42B6-8C06-391737A21B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746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392"/>
    </mc:Choice>
    <mc:Fallback>
      <p:transition spd="slow" advTm="43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F901347-E721-40FB-A067-CFADB397EA52}"/>
              </a:ext>
            </a:extLst>
          </p:cNvPr>
          <p:cNvSpPr txBox="1"/>
          <p:nvPr/>
        </p:nvSpPr>
        <p:spPr>
          <a:xfrm>
            <a:off x="2266529" y="555372"/>
            <a:ext cx="46109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How does the survey work?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4CA3F2-593D-4F5D-9166-B74F5D7FD41D}"/>
              </a:ext>
            </a:extLst>
          </p:cNvPr>
          <p:cNvSpPr txBox="1"/>
          <p:nvPr/>
        </p:nvSpPr>
        <p:spPr>
          <a:xfrm>
            <a:off x="690584" y="1688555"/>
            <a:ext cx="7762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Divers conduct a timed “roving” survey through discrete habitat and depth zones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E7A7DE-5CA5-4F1A-A40F-2E1EAE9326C7}"/>
              </a:ext>
            </a:extLst>
          </p:cNvPr>
          <p:cNvSpPr txBox="1"/>
          <p:nvPr/>
        </p:nvSpPr>
        <p:spPr>
          <a:xfrm>
            <a:off x="1801327" y="2295351"/>
            <a:ext cx="4991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Please slow down, I don’t understand all those terms!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BDA1F9-4CA6-4E09-8C94-BB711AE006BB}"/>
              </a:ext>
            </a:extLst>
          </p:cNvPr>
          <p:cNvSpPr txBox="1"/>
          <p:nvPr/>
        </p:nvSpPr>
        <p:spPr>
          <a:xfrm>
            <a:off x="410093" y="2902147"/>
            <a:ext cx="8463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Roving survey means swimming around and counting all the young-of-year rockfish you see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3554D5-16E4-4C3D-B150-A1F7183D7E6F}"/>
              </a:ext>
            </a:extLst>
          </p:cNvPr>
          <p:cNvSpPr txBox="1"/>
          <p:nvPr/>
        </p:nvSpPr>
        <p:spPr>
          <a:xfrm>
            <a:off x="410093" y="3508943"/>
            <a:ext cx="83019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Discrete habitat and depth zones mean each survey is conducted in a specific habitat type (e.g. kelp, rocky or artificial reef, eelgrass) and depth bin (&lt; 21 feet, 21-60 feet and &gt; 60 feet)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F23FB5-DC24-4B81-A801-F914A9A79BD0}"/>
              </a:ext>
            </a:extLst>
          </p:cNvPr>
          <p:cNvSpPr txBox="1"/>
          <p:nvPr/>
        </p:nvSpPr>
        <p:spPr>
          <a:xfrm>
            <a:off x="410092" y="4536474"/>
            <a:ext cx="83019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 the time you start and finish searching in a new habitat type and depth bin. You can do it on your dive computer!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B496B7-0361-420C-A57F-B07236851336}"/>
              </a:ext>
            </a:extLst>
          </p:cNvPr>
          <p:cNvSpPr txBox="1"/>
          <p:nvPr/>
        </p:nvSpPr>
        <p:spPr>
          <a:xfrm>
            <a:off x="421023" y="5267126"/>
            <a:ext cx="83019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By timing surveys and breaking them into habitat and depth bins, we can learn a lot about rockfish abundance and habitat associations!!!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116F988-C76A-4D6C-827B-32D34C929A3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9128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454"/>
    </mc:Choice>
    <mc:Fallback>
      <p:transition spd="slow" advTm="794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838C3FB-F359-4043-A2E4-9F295A16864D}"/>
              </a:ext>
            </a:extLst>
          </p:cNvPr>
          <p:cNvSpPr txBox="1"/>
          <p:nvPr/>
        </p:nvSpPr>
        <p:spPr>
          <a:xfrm>
            <a:off x="1677554" y="577811"/>
            <a:ext cx="57888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What is a Young-of-Year Rockfish?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22A7A7-CC1E-4CE6-865D-314926F782F0}"/>
              </a:ext>
            </a:extLst>
          </p:cNvPr>
          <p:cNvSpPr txBox="1"/>
          <p:nvPr/>
        </p:nvSpPr>
        <p:spPr>
          <a:xfrm>
            <a:off x="892947" y="1497820"/>
            <a:ext cx="7358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Young of year rockfish are those that have recruited to the site in the last year.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E8B7CE-E3A6-4D4C-9266-A09E154D71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1935" y="3175915"/>
            <a:ext cx="4360129" cy="27864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CEF847E-70C1-4F80-955E-68B8B4E996D2}"/>
              </a:ext>
            </a:extLst>
          </p:cNvPr>
          <p:cNvSpPr txBox="1"/>
          <p:nvPr/>
        </p:nvSpPr>
        <p:spPr>
          <a:xfrm>
            <a:off x="388802" y="2059868"/>
            <a:ext cx="83663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Because we can’t age fish perfectly by sight, we count anything less than 10 cm as a YOY</a:t>
            </a:r>
          </a:p>
          <a:p>
            <a:endParaRPr lang="en-US" dirty="0"/>
          </a:p>
          <a:p>
            <a:r>
              <a:rPr lang="en-US" dirty="0"/>
              <a:t>For reference, 10 cm is a little less than the size of a soda can or a smart phone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265DCC-2754-42BF-8F55-2D6FFB48B97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7" t="31395" r="46656" b="39302"/>
          <a:stretch/>
        </p:blipFill>
        <p:spPr>
          <a:xfrm>
            <a:off x="6053159" y="3714976"/>
            <a:ext cx="2826574" cy="1630103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814D016C-6F27-4758-86AE-DAD76FC7722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0210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753"/>
    </mc:Choice>
    <mc:Fallback>
      <p:transition spd="slow" advTm="607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B77C26F-8005-45B5-A684-851C9F218CC6}"/>
              </a:ext>
            </a:extLst>
          </p:cNvPr>
          <p:cNvSpPr txBox="1"/>
          <p:nvPr/>
        </p:nvSpPr>
        <p:spPr>
          <a:xfrm>
            <a:off x="1965218" y="718057"/>
            <a:ext cx="52130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Aren’t little rockfish hard to ID?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BCF1D8-30A8-40A9-8694-73CBD25BF699}"/>
              </a:ext>
            </a:extLst>
          </p:cNvPr>
          <p:cNvSpPr txBox="1"/>
          <p:nvPr/>
        </p:nvSpPr>
        <p:spPr>
          <a:xfrm>
            <a:off x="690584" y="1688555"/>
            <a:ext cx="66657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Yep! </a:t>
            </a:r>
          </a:p>
          <a:p>
            <a:endParaRPr lang="en-US" dirty="0"/>
          </a:p>
          <a:p>
            <a:r>
              <a:rPr lang="en-US" dirty="0"/>
              <a:t>But fortunately you don’t need to identify to species level for this work!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42947B-352F-47B1-8B63-658BCE222536}"/>
              </a:ext>
            </a:extLst>
          </p:cNvPr>
          <p:cNvSpPr txBox="1"/>
          <p:nvPr/>
        </p:nvSpPr>
        <p:spPr>
          <a:xfrm>
            <a:off x="690584" y="2777795"/>
            <a:ext cx="75053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Step 1 – Is it a rockfish? </a:t>
            </a:r>
          </a:p>
          <a:p>
            <a:endParaRPr lang="en-US" dirty="0"/>
          </a:p>
          <a:p>
            <a:r>
              <a:rPr lang="en-US" dirty="0"/>
              <a:t>It may be helpful to learn some other species that are not rockfish that may be easily confused (e.g. shiner surfperch, sculpin)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16F7B9-C38F-406F-A2EF-C1E6D5B277BF}"/>
              </a:ext>
            </a:extLst>
          </p:cNvPr>
          <p:cNvSpPr txBox="1"/>
          <p:nvPr/>
        </p:nvSpPr>
        <p:spPr>
          <a:xfrm>
            <a:off x="690584" y="4186794"/>
            <a:ext cx="75053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Step 2 – Does it have an elongate or deep body?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166BAB-7540-4816-A684-1292F9747033}"/>
              </a:ext>
            </a:extLst>
          </p:cNvPr>
          <p:cNvSpPr txBox="1"/>
          <p:nvPr/>
        </p:nvSpPr>
        <p:spPr>
          <a:xfrm>
            <a:off x="690584" y="4707780"/>
            <a:ext cx="4807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Step 3 – Does it have a black spot on dorsal fin?</a:t>
            </a:r>
          </a:p>
          <a:p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A5647F7-A0F5-4076-A9BB-146A76A470C0}"/>
              </a:ext>
            </a:extLst>
          </p:cNvPr>
          <p:cNvGrpSpPr/>
          <p:nvPr/>
        </p:nvGrpSpPr>
        <p:grpSpPr>
          <a:xfrm>
            <a:off x="690584" y="5165893"/>
            <a:ext cx="4536164" cy="1417469"/>
            <a:chOff x="690584" y="5165893"/>
            <a:chExt cx="4536164" cy="141746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6C7F104-8D14-43CA-B0EC-33855CA5316B}"/>
                </a:ext>
              </a:extLst>
            </p:cNvPr>
            <p:cNvGrpSpPr/>
            <p:nvPr/>
          </p:nvGrpSpPr>
          <p:grpSpPr>
            <a:xfrm>
              <a:off x="690584" y="5165893"/>
              <a:ext cx="4536164" cy="996458"/>
              <a:chOff x="690584" y="5165893"/>
              <a:chExt cx="4536164" cy="996458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D09FE174-E523-4F5F-A782-DDCED37F69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90584" y="5180443"/>
                <a:ext cx="2196925" cy="967358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A3CFDF5F-4C9E-4272-B401-9B84815FF8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58381" y="5165893"/>
                <a:ext cx="2068367" cy="996458"/>
              </a:xfrm>
              <a:prstGeom prst="rect">
                <a:avLst/>
              </a:prstGeom>
            </p:spPr>
          </p:pic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287D8BE-0226-4D90-9B87-406020F65E6F}"/>
                </a:ext>
              </a:extLst>
            </p:cNvPr>
            <p:cNvSpPr txBox="1"/>
            <p:nvPr/>
          </p:nvSpPr>
          <p:spPr>
            <a:xfrm>
              <a:off x="1352099" y="6214030"/>
              <a:ext cx="32660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Presence/Absence of Dorsal Spot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245E4C7-1EB6-4128-97AF-9350C64AD3FF}"/>
              </a:ext>
            </a:extLst>
          </p:cNvPr>
          <p:cNvGrpSpPr/>
          <p:nvPr/>
        </p:nvGrpSpPr>
        <p:grpSpPr>
          <a:xfrm>
            <a:off x="6030552" y="4186191"/>
            <a:ext cx="1780868" cy="2274934"/>
            <a:chOff x="6030552" y="4186191"/>
            <a:chExt cx="1780868" cy="227493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8EEE2EA-DD8B-4713-B9A9-CC07FC091D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30552" y="4186191"/>
              <a:ext cx="1780868" cy="1847866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275C3B4-8035-4713-AE0A-FE39CD5A45FF}"/>
                </a:ext>
              </a:extLst>
            </p:cNvPr>
            <p:cNvSpPr txBox="1"/>
            <p:nvPr/>
          </p:nvSpPr>
          <p:spPr>
            <a:xfrm>
              <a:off x="6244788" y="6091793"/>
              <a:ext cx="11640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Body Type</a:t>
              </a:r>
            </a:p>
          </p:txBody>
        </p:sp>
      </p:grp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7C6C6F7E-6DD7-4B5D-8599-1B08EB3FEBE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6285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645"/>
    </mc:Choice>
    <mc:Fallback>
      <p:transition spd="slow" advTm="776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3FEE0A-72B8-4828-AF65-6C9D24228E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561" y="1432075"/>
            <a:ext cx="7590877" cy="52940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D7A7A1-5692-440C-A405-CD2CF99ACFAA}"/>
              </a:ext>
            </a:extLst>
          </p:cNvPr>
          <p:cNvSpPr txBox="1"/>
          <p:nvPr/>
        </p:nvSpPr>
        <p:spPr>
          <a:xfrm>
            <a:off x="3024844" y="510494"/>
            <a:ext cx="30943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Can I learn more?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E5C1F6-81FD-4BFC-9B6D-BC953F669E16}"/>
              </a:ext>
            </a:extLst>
          </p:cNvPr>
          <p:cNvSpPr txBox="1"/>
          <p:nvPr/>
        </p:nvSpPr>
        <p:spPr>
          <a:xfrm>
            <a:off x="714535" y="1031965"/>
            <a:ext cx="5708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Sure – check out the survey guide on the NOAA page!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ACCD05C-7413-463C-B162-AEAB1BF60D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905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478"/>
    </mc:Choice>
    <mc:Fallback>
      <p:transition spd="slow" advTm="454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D217B6F-AF33-48A5-A2DB-77903A527B9F}"/>
              </a:ext>
            </a:extLst>
          </p:cNvPr>
          <p:cNvSpPr txBox="1"/>
          <p:nvPr/>
        </p:nvSpPr>
        <p:spPr>
          <a:xfrm>
            <a:off x="1134905" y="605860"/>
            <a:ext cx="68741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Do you also want information on habitat?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1F1F4F-D40E-4A5B-9D2D-ECD35A420BC5}"/>
              </a:ext>
            </a:extLst>
          </p:cNvPr>
          <p:cNvSpPr txBox="1"/>
          <p:nvPr/>
        </p:nvSpPr>
        <p:spPr>
          <a:xfrm>
            <a:off x="718633" y="1497821"/>
            <a:ext cx="73707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Yes!  But don’t panic, it’s super basic</a:t>
            </a:r>
          </a:p>
          <a:p>
            <a:endParaRPr lang="en-US" dirty="0"/>
          </a:p>
          <a:p>
            <a:r>
              <a:rPr lang="en-US" dirty="0"/>
              <a:t>There are a few questions on whatever habitat type for you to provide qualitative responses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33DBD1-41FA-46AC-971E-9E7408A002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677" y="3005336"/>
            <a:ext cx="2680419" cy="18179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91C0FA-0739-4DFB-A71D-406541ED0A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677" y="4923893"/>
            <a:ext cx="2680290" cy="18179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9229C3-5906-409C-B5A5-2E5AD6853F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27715" y="3005336"/>
            <a:ext cx="2667305" cy="18179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31C2F1-B022-4F2C-925A-514B331057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27715" y="4923894"/>
            <a:ext cx="2657784" cy="181790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CFEEB32-16C2-47C7-BE0F-B8A2E2ACC92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9781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4970"/>
    </mc:Choice>
    <mc:Fallback>
      <p:transition spd="slow" advTm="1349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BD573F6-7BFB-4932-AB89-C33378C00FB4}"/>
              </a:ext>
            </a:extLst>
          </p:cNvPr>
          <p:cNvSpPr txBox="1"/>
          <p:nvPr/>
        </p:nvSpPr>
        <p:spPr>
          <a:xfrm>
            <a:off x="3212493" y="258052"/>
            <a:ext cx="27190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More Questions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805228-5FAA-4F55-B025-34CC2F823827}"/>
              </a:ext>
            </a:extLst>
          </p:cNvPr>
          <p:cNvSpPr txBox="1"/>
          <p:nvPr/>
        </p:nvSpPr>
        <p:spPr>
          <a:xfrm>
            <a:off x="721683" y="1442788"/>
            <a:ext cx="824604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Where do I submit data?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You can email NOAA project leads directly (</a:t>
            </a:r>
            <a:r>
              <a:rPr lang="en-US" dirty="0">
                <a:hlinkClick r:id="rId5"/>
              </a:rPr>
              <a:t>RockfishID@noaa.gov</a:t>
            </a:r>
            <a:r>
              <a:rPr lang="en-US" dirty="0"/>
              <a:t>, </a:t>
            </a:r>
          </a:p>
          <a:p>
            <a:r>
              <a:rPr lang="en-US" dirty="0">
                <a:hlinkClick r:id="rId6"/>
              </a:rPr>
              <a:t>Adam@pauamarineresearch.com</a:t>
            </a:r>
            <a:r>
              <a:rPr lang="en-US" dirty="0"/>
              <a:t> or </a:t>
            </a:r>
            <a:r>
              <a:rPr lang="en-US" dirty="0">
                <a:hlinkClick r:id="rId7"/>
              </a:rPr>
              <a:t>James.Selleck@noaa.gov</a:t>
            </a:r>
            <a:r>
              <a:rPr lang="en-US" dirty="0"/>
              <a:t>) or 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your survey leader can provide you with datasheets to fill out that they can submit or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can provide you with link to Google Sheet to input data directly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54BF11-B8CC-49E2-827F-9EEB1460BFBD}"/>
              </a:ext>
            </a:extLst>
          </p:cNvPr>
          <p:cNvSpPr txBox="1"/>
          <p:nvPr/>
        </p:nvSpPr>
        <p:spPr>
          <a:xfrm>
            <a:off x="722709" y="3863950"/>
            <a:ext cx="52087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Should I submit data if I don’t find any YOY rockfish?</a:t>
            </a:r>
          </a:p>
          <a:p>
            <a:endParaRPr lang="en-US" dirty="0"/>
          </a:p>
          <a:p>
            <a:r>
              <a:rPr lang="en-US" dirty="0"/>
              <a:t>Yes!!! Zeroes are just as important as any other count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550E8C-C0F4-4EAA-87D4-04AE539C1602}"/>
              </a:ext>
            </a:extLst>
          </p:cNvPr>
          <p:cNvSpPr txBox="1"/>
          <p:nvPr/>
        </p:nvSpPr>
        <p:spPr>
          <a:xfrm>
            <a:off x="721683" y="4936277"/>
            <a:ext cx="77006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 I have to survey at specific sites?</a:t>
            </a:r>
          </a:p>
          <a:p>
            <a:endParaRPr lang="en-US" dirty="0"/>
          </a:p>
          <a:p>
            <a:r>
              <a:rPr lang="en-US" dirty="0"/>
              <a:t>Not at all, you can do a survey anywhere. If you want to go to a popular dive site, great. If you want to try a new site, also great!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244A1F2-3BB2-4EC7-853B-D39579460B2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4944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484"/>
    </mc:Choice>
    <mc:Fallback>
      <p:transition spd="slow" advTm="1164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0.8|3|6.8|26.7|21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3.3|3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8|8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2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8.1|19.6|5.4|11.2|6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3.4|7|22.3|11|31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57.4|24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6|17.7|12.5|8.2|1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|3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2"/>
</p:tagLst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Droplet</Template>
  <TotalTime>301</TotalTime>
  <Words>812</Words>
  <Application>Microsoft Office PowerPoint</Application>
  <PresentationFormat>On-screen Show (4:3)</PresentationFormat>
  <Paragraphs>124</Paragraphs>
  <Slides>22</Slides>
  <Notes>0</Notes>
  <HiddenSlides>0</HiddenSlides>
  <MMClips>22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Arial</vt:lpstr>
      <vt:lpstr>Tw Cen MT</vt:lpstr>
      <vt:lpstr>Droplet</vt:lpstr>
      <vt:lpstr>Young-of-year Rockfish Program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Adam Obaza</dc:creator>
  <cp:lastModifiedBy>Adam Obaza</cp:lastModifiedBy>
  <cp:revision>24</cp:revision>
  <dcterms:created xsi:type="dcterms:W3CDTF">2019-02-21T01:01:54Z</dcterms:created>
  <dcterms:modified xsi:type="dcterms:W3CDTF">2020-03-26T19:20:08Z</dcterms:modified>
</cp:coreProperties>
</file>